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8"/>
  </p:notesMasterIdLst>
  <p:handoutMasterIdLst>
    <p:handoutMasterId r:id="rId19"/>
  </p:handoutMasterIdLst>
  <p:sldIdLst>
    <p:sldId id="256" r:id="rId2"/>
    <p:sldId id="261" r:id="rId3"/>
    <p:sldId id="263" r:id="rId4"/>
    <p:sldId id="316" r:id="rId5"/>
    <p:sldId id="265" r:id="rId6"/>
    <p:sldId id="307" r:id="rId7"/>
    <p:sldId id="308" r:id="rId8"/>
    <p:sldId id="309" r:id="rId9"/>
    <p:sldId id="317" r:id="rId10"/>
    <p:sldId id="318" r:id="rId11"/>
    <p:sldId id="319" r:id="rId12"/>
    <p:sldId id="320" r:id="rId13"/>
    <p:sldId id="322" r:id="rId14"/>
    <p:sldId id="323" r:id="rId15"/>
    <p:sldId id="277" r:id="rId16"/>
    <p:sldId id="279" r:id="rId17"/>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银鹫 张" initials="银鹫" lastIdx="1" clrIdx="0">
    <p:extLst>
      <p:ext uri="{19B8F6BF-5375-455C-9EA6-DF929625EA0E}">
        <p15:presenceInfo xmlns:p15="http://schemas.microsoft.com/office/powerpoint/2012/main" userId="5b1e4e5a8d2a766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CB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3707" autoAdjust="0"/>
  </p:normalViewPr>
  <p:slideViewPr>
    <p:cSldViewPr snapToGrid="0">
      <p:cViewPr varScale="1">
        <p:scale>
          <a:sx n="67" d="100"/>
          <a:sy n="67" d="100"/>
        </p:scale>
        <p:origin x="52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2021/12/26</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2021/12/26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89930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627232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00593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992031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0548578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545605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686776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254543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03203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44426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2021/12/26</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2021/12/26</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2021/12/26</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2021/12/26</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2021/12/26</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2021/12/26</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2021/12/26</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2021/12/26</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2021/12/26</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2021/12/26</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2021/12/26</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2021/12/26</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a:xfrm>
            <a:off x="902970" y="720451"/>
            <a:ext cx="9966960" cy="2926080"/>
          </a:xfrm>
        </p:spPr>
        <p:txBody>
          <a:bodyPr rtlCol="0">
            <a:normAutofit/>
          </a:bodyPr>
          <a:lstStyle/>
          <a:p>
            <a:pPr rtl="0"/>
            <a:r>
              <a:rPr lang="en-US" altLang="zh-CN" dirty="0">
                <a:latin typeface="Microsoft YaHei UI" panose="020B0503020204020204" pitchFamily="34" charset="-122"/>
                <a:ea typeface="Microsoft YaHei UI" panose="020B0503020204020204" pitchFamily="34" charset="-122"/>
              </a:rPr>
              <a:t>27.</a:t>
            </a:r>
            <a:r>
              <a:rPr lang="zh-CN" altLang="en-US" dirty="0">
                <a:latin typeface="Microsoft YaHei UI" panose="020B0503020204020204" pitchFamily="34" charset="-122"/>
                <a:ea typeface="Microsoft YaHei UI" panose="020B0503020204020204" pitchFamily="34" charset="-122"/>
              </a:rPr>
              <a:t>语言决定思维？</a:t>
            </a: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pic>
        <p:nvPicPr>
          <p:cNvPr id="5" name="图形 4" descr="教师">
            <a:extLst>
              <a:ext uri="{FF2B5EF4-FFF2-40B4-BE49-F238E27FC236}">
                <a16:creationId xmlns:a16="http://schemas.microsoft.com/office/drawing/2014/main" id="{01C5A731-C7DB-4B9B-A4E3-BF8A16E94D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91149" y="725270"/>
            <a:ext cx="914400" cy="914400"/>
          </a:xfrm>
          <a:prstGeom prst="rect">
            <a:avLst/>
          </a:prstGeom>
        </p:spPr>
      </p:pic>
      <p:sp>
        <p:nvSpPr>
          <p:cNvPr id="7" name="文本框 6">
            <a:extLst>
              <a:ext uri="{FF2B5EF4-FFF2-40B4-BE49-F238E27FC236}">
                <a16:creationId xmlns:a16="http://schemas.microsoft.com/office/drawing/2014/main" id="{48071AFE-A279-468B-88C3-68BD33C5E5CC}"/>
              </a:ext>
            </a:extLst>
          </p:cNvPr>
          <p:cNvSpPr txBox="1"/>
          <p:nvPr/>
        </p:nvSpPr>
        <p:spPr>
          <a:xfrm>
            <a:off x="911676" y="1755632"/>
            <a:ext cx="6923889" cy="4655249"/>
          </a:xfrm>
          <a:prstGeom prst="rect">
            <a:avLst/>
          </a:prstGeom>
          <a:noFill/>
        </p:spPr>
        <p:txBody>
          <a:bodyPr wrap="square">
            <a:spAutoFit/>
          </a:bodyPr>
          <a:lstStyle/>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根据不同语言的词汇系统和语法结构</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萨丕尔</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沃尔夫假说认为词语本身或语言中的概念系统制约了人们对于客观世界的认识。</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曹晓安（</a:t>
            </a:r>
            <a:r>
              <a:rPr lang="en-US" altLang="zh-CN" sz="2000" dirty="0">
                <a:solidFill>
                  <a:schemeClr val="accent1"/>
                </a:solidFill>
                <a:latin typeface="Microsoft YaHei UI" panose="020B0503020204020204" pitchFamily="34" charset="-122"/>
                <a:ea typeface="Microsoft YaHei UI" panose="020B0503020204020204" pitchFamily="34" charset="-122"/>
              </a:rPr>
              <a:t>2008</a:t>
            </a:r>
            <a:r>
              <a:rPr lang="zh-CN" altLang="en-US" sz="2000" dirty="0">
                <a:solidFill>
                  <a:schemeClr val="accent1"/>
                </a:solidFill>
                <a:latin typeface="Microsoft YaHei UI" panose="020B0503020204020204" pitchFamily="34" charset="-122"/>
                <a:ea typeface="Microsoft YaHei UI" panose="020B0503020204020204" pitchFamily="34" charset="-122"/>
              </a:rPr>
              <a:t>）在</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从萨丕尔</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沃尔夫假说看语言对思维和文化的影响</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一文中认为可以从以下两方面去理解</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第一</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语言影响人的感知能力</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第二</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语言影响人的感知内容。</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比如，爱斯基摩人用不同的词语表达英语中的“雪”</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在地上的雪</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像冰块的雪</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风吹起来的雪等。又如</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英语中只有一个词表达“马”的概念</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阿拉伯语则有几十个词来表达各种马。</a:t>
            </a:r>
          </a:p>
        </p:txBody>
      </p:sp>
      <p:sp>
        <p:nvSpPr>
          <p:cNvPr id="9" name="标题 1">
            <a:extLst>
              <a:ext uri="{FF2B5EF4-FFF2-40B4-BE49-F238E27FC236}">
                <a16:creationId xmlns:a16="http://schemas.microsoft.com/office/drawing/2014/main" id="{82549AFD-7672-41F1-BD57-8F5A6852DC34}"/>
              </a:ext>
            </a:extLst>
          </p:cNvPr>
          <p:cNvSpPr>
            <a:spLocks noGrp="1"/>
          </p:cNvSpPr>
          <p:nvPr>
            <p:ph type="title"/>
          </p:nvPr>
        </p:nvSpPr>
        <p:spPr>
          <a:xfrm>
            <a:off x="948690" y="486589"/>
            <a:ext cx="10037959" cy="1422008"/>
          </a:xfrm>
        </p:spPr>
        <p:txBody>
          <a:bodyPr rtlCol="0"/>
          <a:lstStyle/>
          <a:p>
            <a:pPr rtl="0"/>
            <a:r>
              <a:rPr lang="en-US" altLang="zh-CN" dirty="0"/>
              <a:t>27.5.</a:t>
            </a:r>
            <a:r>
              <a:rPr lang="zh-CN" altLang="en-US" dirty="0"/>
              <a:t>语言如何对思维产生影响？</a:t>
            </a:r>
            <a:endParaRPr lang="zh-CN" altLang="en-US" dirty="0">
              <a:latin typeface="Microsoft YaHei UI" panose="020B0503020204020204" pitchFamily="34" charset="-122"/>
              <a:ea typeface="Microsoft YaHei UI" panose="020B0503020204020204" pitchFamily="34" charset="-122"/>
            </a:endParaRPr>
          </a:p>
        </p:txBody>
      </p:sp>
      <p:pic>
        <p:nvPicPr>
          <p:cNvPr id="4" name="图片 3">
            <a:extLst>
              <a:ext uri="{FF2B5EF4-FFF2-40B4-BE49-F238E27FC236}">
                <a16:creationId xmlns:a16="http://schemas.microsoft.com/office/drawing/2014/main" id="{FE3E8B8C-6265-450B-A9CD-BE23E0ED5056}"/>
              </a:ext>
            </a:extLst>
          </p:cNvPr>
          <p:cNvPicPr>
            <a:picLocks noChangeAspect="1"/>
          </p:cNvPicPr>
          <p:nvPr/>
        </p:nvPicPr>
        <p:blipFill rotWithShape="1">
          <a:blip r:embed="rId5"/>
          <a:srcRect t="6391" r="3443" b="8193"/>
          <a:stretch/>
        </p:blipFill>
        <p:spPr>
          <a:xfrm>
            <a:off x="8083972" y="4480901"/>
            <a:ext cx="3006181" cy="1765773"/>
          </a:xfrm>
          <a:prstGeom prst="rect">
            <a:avLst/>
          </a:prstGeom>
        </p:spPr>
      </p:pic>
      <p:pic>
        <p:nvPicPr>
          <p:cNvPr id="8" name="图片 7">
            <a:extLst>
              <a:ext uri="{FF2B5EF4-FFF2-40B4-BE49-F238E27FC236}">
                <a16:creationId xmlns:a16="http://schemas.microsoft.com/office/drawing/2014/main" id="{D7F2C597-A2DE-4A8A-A574-E713C99F5A36}"/>
              </a:ext>
            </a:extLst>
          </p:cNvPr>
          <p:cNvPicPr>
            <a:picLocks noChangeAspect="1"/>
          </p:cNvPicPr>
          <p:nvPr/>
        </p:nvPicPr>
        <p:blipFill rotWithShape="1">
          <a:blip r:embed="rId6"/>
          <a:srcRect l="3681" r="3681"/>
          <a:stretch/>
        </p:blipFill>
        <p:spPr>
          <a:xfrm>
            <a:off x="8083972" y="2147278"/>
            <a:ext cx="3006182" cy="1704975"/>
          </a:xfrm>
          <a:prstGeom prst="rect">
            <a:avLst/>
          </a:prstGeom>
        </p:spPr>
      </p:pic>
    </p:spTree>
    <p:extLst>
      <p:ext uri="{BB962C8B-B14F-4D97-AF65-F5344CB8AC3E}">
        <p14:creationId xmlns:p14="http://schemas.microsoft.com/office/powerpoint/2010/main" val="6441288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pic>
        <p:nvPicPr>
          <p:cNvPr id="5" name="图形 4" descr="教师">
            <a:extLst>
              <a:ext uri="{FF2B5EF4-FFF2-40B4-BE49-F238E27FC236}">
                <a16:creationId xmlns:a16="http://schemas.microsoft.com/office/drawing/2014/main" id="{01C5A731-C7DB-4B9B-A4E3-BF8A16E94D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91149" y="725270"/>
            <a:ext cx="914400" cy="914400"/>
          </a:xfrm>
          <a:prstGeom prst="rect">
            <a:avLst/>
          </a:prstGeom>
        </p:spPr>
      </p:pic>
      <p:sp>
        <p:nvSpPr>
          <p:cNvPr id="7" name="文本框 6">
            <a:extLst>
              <a:ext uri="{FF2B5EF4-FFF2-40B4-BE49-F238E27FC236}">
                <a16:creationId xmlns:a16="http://schemas.microsoft.com/office/drawing/2014/main" id="{48071AFE-A279-468B-88C3-68BD33C5E5CC}"/>
              </a:ext>
            </a:extLst>
          </p:cNvPr>
          <p:cNvSpPr txBox="1"/>
          <p:nvPr/>
        </p:nvSpPr>
        <p:spPr>
          <a:xfrm>
            <a:off x="1457325" y="2147278"/>
            <a:ext cx="10001249" cy="3077894"/>
          </a:xfrm>
          <a:prstGeom prst="rect">
            <a:avLst/>
          </a:prstGeom>
          <a:noFill/>
        </p:spPr>
        <p:txBody>
          <a:bodyPr wrap="square">
            <a:spAutoFit/>
          </a:bodyPr>
          <a:lstStyle/>
          <a:p>
            <a:pPr indent="457200">
              <a:lnSpc>
                <a:spcPct val="20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英语的人见到雪不会进行更多的思考判断而只会直接想到</a:t>
            </a:r>
            <a:r>
              <a:rPr lang="en-US" altLang="zh-CN" sz="2000" dirty="0">
                <a:solidFill>
                  <a:schemeClr val="accent1"/>
                </a:solidFill>
                <a:latin typeface="Microsoft YaHei UI" panose="020B0503020204020204" pitchFamily="34" charset="-122"/>
                <a:ea typeface="Microsoft YaHei UI" panose="020B0503020204020204" pitchFamily="34" charset="-122"/>
              </a:rPr>
              <a:t>snow</a:t>
            </a:r>
            <a:r>
              <a:rPr lang="zh-CN" altLang="en-US" sz="2000" dirty="0">
                <a:solidFill>
                  <a:schemeClr val="accent1"/>
                </a:solidFill>
                <a:latin typeface="Microsoft YaHei UI" panose="020B0503020204020204" pitchFamily="34" charset="-122"/>
                <a:ea typeface="Microsoft YaHei UI" panose="020B0503020204020204" pitchFamily="34" charset="-122"/>
              </a:rPr>
              <a:t>这个词</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因为语言中关于这类词的缺乏会使得人们在意识中不会有雪是有不同的形式的这样的直接认识。</a:t>
            </a:r>
          </a:p>
          <a:p>
            <a:pPr indent="457200">
              <a:lnSpc>
                <a:spcPct val="20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可以说</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说不同语言的民族对某些特定事物的感知认识能力会存在差异，这个客观世界经由他们语言的反映也在他们脑海中呈现出不同的样子，而这些差异必然导致他们在进行思维活动时做出特定的选择判断。</a:t>
            </a:r>
          </a:p>
        </p:txBody>
      </p:sp>
      <p:sp>
        <p:nvSpPr>
          <p:cNvPr id="9" name="标题 1">
            <a:extLst>
              <a:ext uri="{FF2B5EF4-FFF2-40B4-BE49-F238E27FC236}">
                <a16:creationId xmlns:a16="http://schemas.microsoft.com/office/drawing/2014/main" id="{82549AFD-7672-41F1-BD57-8F5A6852DC34}"/>
              </a:ext>
            </a:extLst>
          </p:cNvPr>
          <p:cNvSpPr>
            <a:spLocks noGrp="1"/>
          </p:cNvSpPr>
          <p:nvPr>
            <p:ph type="title"/>
          </p:nvPr>
        </p:nvSpPr>
        <p:spPr>
          <a:xfrm>
            <a:off x="948690" y="486589"/>
            <a:ext cx="10037959" cy="1422008"/>
          </a:xfrm>
        </p:spPr>
        <p:txBody>
          <a:bodyPr rtlCol="0"/>
          <a:lstStyle/>
          <a:p>
            <a:pPr rtl="0"/>
            <a:r>
              <a:rPr lang="en-US" altLang="zh-CN" dirty="0"/>
              <a:t>27.5.</a:t>
            </a:r>
            <a:r>
              <a:rPr lang="zh-CN" altLang="en-US" dirty="0"/>
              <a:t>语言如何对思维产生影响？</a:t>
            </a:r>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537115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pic>
        <p:nvPicPr>
          <p:cNvPr id="5" name="图形 4" descr="教师">
            <a:extLst>
              <a:ext uri="{FF2B5EF4-FFF2-40B4-BE49-F238E27FC236}">
                <a16:creationId xmlns:a16="http://schemas.microsoft.com/office/drawing/2014/main" id="{01C5A731-C7DB-4B9B-A4E3-BF8A16E94D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91149" y="725270"/>
            <a:ext cx="914400" cy="914400"/>
          </a:xfrm>
          <a:prstGeom prst="rect">
            <a:avLst/>
          </a:prstGeom>
        </p:spPr>
      </p:pic>
      <p:sp>
        <p:nvSpPr>
          <p:cNvPr id="7" name="文本框 6">
            <a:extLst>
              <a:ext uri="{FF2B5EF4-FFF2-40B4-BE49-F238E27FC236}">
                <a16:creationId xmlns:a16="http://schemas.microsoft.com/office/drawing/2014/main" id="{48071AFE-A279-468B-88C3-68BD33C5E5CC}"/>
              </a:ext>
            </a:extLst>
          </p:cNvPr>
          <p:cNvSpPr txBox="1"/>
          <p:nvPr/>
        </p:nvSpPr>
        <p:spPr>
          <a:xfrm>
            <a:off x="1476375" y="2136339"/>
            <a:ext cx="10001249" cy="4193584"/>
          </a:xfrm>
          <a:prstGeom prst="rect">
            <a:avLst/>
          </a:prstGeom>
          <a:noFill/>
        </p:spPr>
        <p:txBody>
          <a:bodyPr wrap="square">
            <a:spAutoFit/>
          </a:bodyPr>
          <a:lstStyle/>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有人曾做了一个实验</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研究汉语和英语对一星期中几天的表达</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来看语言对人们数字运算能力的影响。如果要计算下个星期的</a:t>
            </a:r>
            <a:r>
              <a:rPr lang="en-US" altLang="zh-CN" sz="2000" dirty="0">
                <a:solidFill>
                  <a:schemeClr val="accent1"/>
                </a:solidFill>
                <a:latin typeface="Microsoft YaHei UI" panose="020B0503020204020204" pitchFamily="34" charset="-122"/>
                <a:ea typeface="Microsoft YaHei UI" panose="020B0503020204020204" pitchFamily="34" charset="-122"/>
              </a:rPr>
              <a:t>Monday</a:t>
            </a:r>
            <a:r>
              <a:rPr lang="zh-CN" altLang="en-US" sz="2000" dirty="0">
                <a:solidFill>
                  <a:schemeClr val="accent1"/>
                </a:solidFill>
                <a:latin typeface="Microsoft YaHei UI" panose="020B0503020204020204" pitchFamily="34" charset="-122"/>
                <a:ea typeface="Microsoft YaHei UI" panose="020B0503020204020204" pitchFamily="34" charset="-122"/>
              </a:rPr>
              <a:t>离今天还有几天</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那么</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说英语国家的人基本没有中国人做得快。这是由于汉语用“星期一”、“星期二” 、“星期三”等来表示一周的几天；而英语的表达方式则没有这样的数字规律。</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r>
              <a:rPr lang="zh-CN" altLang="zh-CN" sz="2000" dirty="0">
                <a:solidFill>
                  <a:schemeClr val="accent1"/>
                </a:solidFill>
                <a:latin typeface="Microsoft YaHei UI" panose="020B0503020204020204" pitchFamily="34" charset="-122"/>
                <a:ea typeface="Microsoft YaHei UI" panose="020B0503020204020204" pitchFamily="34" charset="-122"/>
              </a:rPr>
              <a:t>语言学习者会发现，如果母语中对某一件事物没有做出较为细致的区分</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zh-CN" sz="2000" dirty="0">
                <a:solidFill>
                  <a:schemeClr val="accent1"/>
                </a:solidFill>
                <a:latin typeface="Microsoft YaHei UI" panose="020B0503020204020204" pitchFamily="34" charset="-122"/>
                <a:ea typeface="Microsoft YaHei UI" panose="020B0503020204020204" pitchFamily="34" charset="-122"/>
              </a:rPr>
              <a:t>而另一门语言却作了，那么在学习了这门第二语言以后</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zh-CN" sz="2000" dirty="0">
                <a:solidFill>
                  <a:schemeClr val="accent1"/>
                </a:solidFill>
                <a:latin typeface="Microsoft YaHei UI" panose="020B0503020204020204" pitchFamily="34" charset="-122"/>
                <a:ea typeface="Microsoft YaHei UI" panose="020B0503020204020204" pitchFamily="34" charset="-122"/>
              </a:rPr>
              <a:t>他会发现自己对这一事物的认知能力会有所提高，由母语所造成的这种认知和思维上的不足</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zh-CN" sz="2000" dirty="0">
                <a:solidFill>
                  <a:schemeClr val="accent1"/>
                </a:solidFill>
                <a:latin typeface="Microsoft YaHei UI" panose="020B0503020204020204" pitchFamily="34" charset="-122"/>
                <a:ea typeface="Microsoft YaHei UI" panose="020B0503020204020204" pitchFamily="34" charset="-122"/>
              </a:rPr>
              <a:t>将得到一定程度的弥补。</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人类通过语言认识客观世界</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同时人类对客观世界的这种认识也必然要受到语言的影响。</a:t>
            </a:r>
          </a:p>
        </p:txBody>
      </p:sp>
      <p:sp>
        <p:nvSpPr>
          <p:cNvPr id="9" name="标题 1">
            <a:extLst>
              <a:ext uri="{FF2B5EF4-FFF2-40B4-BE49-F238E27FC236}">
                <a16:creationId xmlns:a16="http://schemas.microsoft.com/office/drawing/2014/main" id="{82549AFD-7672-41F1-BD57-8F5A6852DC34}"/>
              </a:ext>
            </a:extLst>
          </p:cNvPr>
          <p:cNvSpPr>
            <a:spLocks noGrp="1"/>
          </p:cNvSpPr>
          <p:nvPr>
            <p:ph type="title"/>
          </p:nvPr>
        </p:nvSpPr>
        <p:spPr>
          <a:xfrm>
            <a:off x="948690" y="486589"/>
            <a:ext cx="10037959" cy="1422008"/>
          </a:xfrm>
        </p:spPr>
        <p:txBody>
          <a:bodyPr rtlCol="0"/>
          <a:lstStyle/>
          <a:p>
            <a:pPr rtl="0"/>
            <a:r>
              <a:rPr lang="en-US" altLang="zh-CN" dirty="0"/>
              <a:t>27.5.</a:t>
            </a:r>
            <a:r>
              <a:rPr lang="zh-CN" altLang="en-US" dirty="0"/>
              <a:t>语言如何对思维产生影响？</a:t>
            </a:r>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9123500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47875"/>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pic>
        <p:nvPicPr>
          <p:cNvPr id="5" name="图形 4" descr="教师">
            <a:extLst>
              <a:ext uri="{FF2B5EF4-FFF2-40B4-BE49-F238E27FC236}">
                <a16:creationId xmlns:a16="http://schemas.microsoft.com/office/drawing/2014/main" id="{01C5A731-C7DB-4B9B-A4E3-BF8A16E94D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88685" y="714331"/>
            <a:ext cx="914400" cy="914400"/>
          </a:xfrm>
          <a:prstGeom prst="rect">
            <a:avLst/>
          </a:prstGeom>
        </p:spPr>
      </p:pic>
      <p:sp>
        <p:nvSpPr>
          <p:cNvPr id="7" name="文本框 6">
            <a:extLst>
              <a:ext uri="{FF2B5EF4-FFF2-40B4-BE49-F238E27FC236}">
                <a16:creationId xmlns:a16="http://schemas.microsoft.com/office/drawing/2014/main" id="{48071AFE-A279-468B-88C3-68BD33C5E5CC}"/>
              </a:ext>
            </a:extLst>
          </p:cNvPr>
          <p:cNvSpPr txBox="1"/>
          <p:nvPr/>
        </p:nvSpPr>
        <p:spPr>
          <a:xfrm>
            <a:off x="1476375" y="2136339"/>
            <a:ext cx="10001249" cy="4347472"/>
          </a:xfrm>
          <a:prstGeom prst="rect">
            <a:avLst/>
          </a:prstGeom>
          <a:noFill/>
        </p:spPr>
        <p:txBody>
          <a:bodyPr wrap="square">
            <a:spAutoFit/>
          </a:bodyPr>
          <a:lstStyle/>
          <a:p>
            <a:pPr indent="457200">
              <a:lnSpc>
                <a:spcPct val="150000"/>
              </a:lnSpc>
            </a:pPr>
            <a:r>
              <a:rPr lang="zh-CN" altLang="zh-CN" sz="2000" dirty="0">
                <a:solidFill>
                  <a:schemeClr val="accent1"/>
                </a:solidFill>
                <a:latin typeface="Microsoft YaHei UI" panose="020B0503020204020204" pitchFamily="34" charset="-122"/>
                <a:ea typeface="Microsoft YaHei UI" panose="020B0503020204020204" pitchFamily="34" charset="-122"/>
              </a:rPr>
              <a:t>在现实生活中</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zh-CN" sz="2000" dirty="0">
                <a:solidFill>
                  <a:schemeClr val="accent1"/>
                </a:solidFill>
                <a:latin typeface="Microsoft YaHei UI" panose="020B0503020204020204" pitchFamily="34" charset="-122"/>
                <a:ea typeface="Microsoft YaHei UI" panose="020B0503020204020204" pitchFamily="34" charset="-122"/>
              </a:rPr>
              <a:t>我们也常常可以从微观层面上发现</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zh-CN" sz="2000" dirty="0">
                <a:solidFill>
                  <a:schemeClr val="accent1"/>
                </a:solidFill>
                <a:latin typeface="Microsoft YaHei UI" panose="020B0503020204020204" pitchFamily="34" charset="-122"/>
                <a:ea typeface="Microsoft YaHei UI" panose="020B0503020204020204" pitchFamily="34" charset="-122"/>
              </a:rPr>
              <a:t>语言形式或表达方式、语气等的差别会在一定层面上影响人们的心理和行为。</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r>
              <a:rPr lang="zh-CN" altLang="en-US"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a:t>
            </a:r>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Every time you discuss the future or any kind of future event, grammatically you’re forced to cleave that from the present and treat it as if it’s something viscerally different. </a:t>
            </a:r>
            <a:r>
              <a:rPr lang="zh-CN"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a:t>
            </a:r>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 </a:t>
            </a:r>
          </a:p>
          <a:p>
            <a:pPr indent="457200"/>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                                                                                                                              </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zh-CN" sz="2000" dirty="0">
                <a:solidFill>
                  <a:schemeClr val="accent1"/>
                </a:solidFill>
                <a:latin typeface="Microsoft YaHei UI" panose="020B0503020204020204" pitchFamily="34" charset="-122"/>
                <a:ea typeface="Microsoft YaHei UI" panose="020B0503020204020204" pitchFamily="34" charset="-122"/>
              </a:rPr>
              <a:t>基思·陈</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r>
              <a:rPr lang="zh-CN" altLang="zh-CN" sz="2000" dirty="0">
                <a:solidFill>
                  <a:schemeClr val="accent1"/>
                </a:solidFill>
                <a:latin typeface="Microsoft YaHei UI" panose="020B0503020204020204" pitchFamily="34" charset="-122"/>
                <a:ea typeface="Microsoft YaHei UI" panose="020B0503020204020204" pitchFamily="34" charset="-122"/>
              </a:rPr>
              <a:t>在英语中，要想说话不犯错误，你就必须把时谱划分好。相反，像德语和日语这样“未来感不明显的”语言，在遇到过去、现在、将来等不同时态时用的都是同样的动词词形，用英语来表示就如同“</a:t>
            </a:r>
            <a:r>
              <a:rPr lang="en-US" altLang="zh-CN" sz="2000" dirty="0">
                <a:solidFill>
                  <a:schemeClr val="accent1"/>
                </a:solidFill>
                <a:latin typeface="Microsoft YaHei UI" panose="020B0503020204020204" pitchFamily="34" charset="-122"/>
                <a:ea typeface="Microsoft YaHei UI" panose="020B0503020204020204" pitchFamily="34" charset="-122"/>
              </a:rPr>
              <a:t>It rained tomorrow.</a:t>
            </a:r>
            <a:r>
              <a:rPr lang="zh-CN" altLang="zh-CN" sz="2000" dirty="0">
                <a:solidFill>
                  <a:schemeClr val="accent1"/>
                </a:solidFill>
                <a:latin typeface="Microsoft YaHei UI" panose="020B0503020204020204" pitchFamily="34" charset="-122"/>
                <a:ea typeface="Microsoft YaHei UI" panose="020B0503020204020204" pitchFamily="34" charset="-122"/>
              </a:rPr>
              <a:t>”、“</a:t>
            </a:r>
            <a:r>
              <a:rPr lang="en-US" altLang="zh-CN" sz="2000" dirty="0">
                <a:solidFill>
                  <a:schemeClr val="accent1"/>
                </a:solidFill>
                <a:latin typeface="Microsoft YaHei UI" panose="020B0503020204020204" pitchFamily="34" charset="-122"/>
                <a:ea typeface="Microsoft YaHei UI" panose="020B0503020204020204" pitchFamily="34" charset="-122"/>
              </a:rPr>
              <a:t>It rained now.</a:t>
            </a:r>
            <a:r>
              <a:rPr lang="zh-CN" altLang="zh-CN" sz="2000" dirty="0">
                <a:solidFill>
                  <a:schemeClr val="accent1"/>
                </a:solidFill>
                <a:latin typeface="Microsoft YaHei UI" panose="020B0503020204020204" pitchFamily="34" charset="-122"/>
                <a:ea typeface="Microsoft YaHei UI" panose="020B0503020204020204" pitchFamily="34" charset="-122"/>
              </a:rPr>
              <a:t>”。</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p:txBody>
      </p:sp>
      <p:sp>
        <p:nvSpPr>
          <p:cNvPr id="9" name="标题 1">
            <a:extLst>
              <a:ext uri="{FF2B5EF4-FFF2-40B4-BE49-F238E27FC236}">
                <a16:creationId xmlns:a16="http://schemas.microsoft.com/office/drawing/2014/main" id="{82549AFD-7672-41F1-BD57-8F5A6852DC34}"/>
              </a:ext>
            </a:extLst>
          </p:cNvPr>
          <p:cNvSpPr>
            <a:spLocks noGrp="1"/>
          </p:cNvSpPr>
          <p:nvPr>
            <p:ph type="title"/>
          </p:nvPr>
        </p:nvSpPr>
        <p:spPr>
          <a:xfrm>
            <a:off x="650118" y="714331"/>
            <a:ext cx="9503093" cy="1422008"/>
          </a:xfrm>
        </p:spPr>
        <p:txBody>
          <a:bodyPr rtlCol="0"/>
          <a:lstStyle/>
          <a:p>
            <a:pPr algn="ctr" rtl="0"/>
            <a:r>
              <a:rPr lang="en-US" altLang="zh-CN" dirty="0"/>
              <a:t>27.6.</a:t>
            </a:r>
            <a:r>
              <a:rPr lang="zh-CN" altLang="en-US" dirty="0"/>
              <a:t>语言对人们文化观念和意识形态有什么样的影响？</a:t>
            </a:r>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433545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47875"/>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pic>
        <p:nvPicPr>
          <p:cNvPr id="5" name="图形 4" descr="教师">
            <a:extLst>
              <a:ext uri="{FF2B5EF4-FFF2-40B4-BE49-F238E27FC236}">
                <a16:creationId xmlns:a16="http://schemas.microsoft.com/office/drawing/2014/main" id="{01C5A731-C7DB-4B9B-A4E3-BF8A16E94D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88685" y="714331"/>
            <a:ext cx="914400" cy="914400"/>
          </a:xfrm>
          <a:prstGeom prst="rect">
            <a:avLst/>
          </a:prstGeom>
        </p:spPr>
      </p:pic>
      <p:sp>
        <p:nvSpPr>
          <p:cNvPr id="7" name="文本框 6">
            <a:extLst>
              <a:ext uri="{FF2B5EF4-FFF2-40B4-BE49-F238E27FC236}">
                <a16:creationId xmlns:a16="http://schemas.microsoft.com/office/drawing/2014/main" id="{48071AFE-A279-468B-88C3-68BD33C5E5CC}"/>
              </a:ext>
            </a:extLst>
          </p:cNvPr>
          <p:cNvSpPr txBox="1"/>
          <p:nvPr/>
        </p:nvSpPr>
        <p:spPr>
          <a:xfrm>
            <a:off x="1476375" y="2136339"/>
            <a:ext cx="10001249" cy="3077894"/>
          </a:xfrm>
          <a:prstGeom prst="rect">
            <a:avLst/>
          </a:prstGeom>
          <a:noFill/>
        </p:spPr>
        <p:txBody>
          <a:bodyPr wrap="square">
            <a:spAutoFit/>
          </a:bodyPr>
          <a:lstStyle/>
          <a:p>
            <a:pPr indent="457200">
              <a:lnSpc>
                <a:spcPct val="20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陈教授进一步假设“具有未来感的”（</a:t>
            </a:r>
            <a:r>
              <a:rPr lang="en-US" altLang="zh-CN" sz="2000" dirty="0">
                <a:solidFill>
                  <a:schemeClr val="accent1"/>
                </a:solidFill>
                <a:latin typeface="Microsoft YaHei UI" panose="020B0503020204020204" pitchFamily="34" charset="-122"/>
                <a:ea typeface="Microsoft YaHei UI" panose="020B0503020204020204" pitchFamily="34" charset="-122"/>
              </a:rPr>
              <a:t>futured</a:t>
            </a:r>
            <a:r>
              <a:rPr lang="zh-CN" altLang="en-US" sz="2000" dirty="0">
                <a:solidFill>
                  <a:schemeClr val="accent1"/>
                </a:solidFill>
                <a:latin typeface="Microsoft YaHei UI" panose="020B0503020204020204" pitchFamily="34" charset="-122"/>
                <a:ea typeface="Microsoft YaHei UI" panose="020B0503020204020204" pitchFamily="34" charset="-122"/>
              </a:rPr>
              <a:t>）语言的使用者不仅存钱相对较少，还有可能更爱抽烟，锻炼较少，患肥胖症的机率也更高。他解释道：“如果存钱是用现在的痛苦换来将来的快乐，那么吸烟就正好相反，吸烟是用现在的快乐换来了将来的痛苦。”两者解释的逻辑是一致的。正如所料，陈教授在数据上果然发现说“未来感不明显的”（</a:t>
            </a:r>
            <a:r>
              <a:rPr lang="en-US" altLang="zh-CN" sz="2000" dirty="0">
                <a:solidFill>
                  <a:schemeClr val="accent1"/>
                </a:solidFill>
                <a:latin typeface="Microsoft YaHei UI" panose="020B0503020204020204" pitchFamily="34" charset="-122"/>
                <a:ea typeface="Microsoft YaHei UI" panose="020B0503020204020204" pitchFamily="34" charset="-122"/>
              </a:rPr>
              <a:t>futureless</a:t>
            </a:r>
            <a:r>
              <a:rPr lang="zh-CN" altLang="en-US" sz="2000" dirty="0">
                <a:solidFill>
                  <a:schemeClr val="accent1"/>
                </a:solidFill>
                <a:latin typeface="Microsoft YaHei UI" panose="020B0503020204020204" pitchFamily="34" charset="-122"/>
                <a:ea typeface="Microsoft YaHei UI" panose="020B0503020204020204" pitchFamily="34" charset="-122"/>
              </a:rPr>
              <a:t>）语言的人抽烟的几率要低</a:t>
            </a:r>
            <a:r>
              <a:rPr lang="en-US" altLang="zh-CN" sz="2000" dirty="0">
                <a:solidFill>
                  <a:schemeClr val="accent1"/>
                </a:solidFill>
                <a:latin typeface="Microsoft YaHei UI" panose="020B0503020204020204" pitchFamily="34" charset="-122"/>
                <a:ea typeface="Microsoft YaHei UI" panose="020B0503020204020204" pitchFamily="34" charset="-122"/>
              </a:rPr>
              <a:t>25%</a:t>
            </a:r>
            <a:r>
              <a:rPr lang="zh-CN" altLang="en-US" sz="2000" dirty="0">
                <a:solidFill>
                  <a:schemeClr val="accent1"/>
                </a:solidFill>
                <a:latin typeface="Microsoft YaHei UI" panose="020B0503020204020204" pitchFamily="34" charset="-122"/>
                <a:ea typeface="Microsoft YaHei UI" panose="020B0503020204020204" pitchFamily="34" charset="-122"/>
              </a:rPr>
              <a:t>。</a:t>
            </a:r>
          </a:p>
        </p:txBody>
      </p:sp>
      <p:sp>
        <p:nvSpPr>
          <p:cNvPr id="9" name="标题 1">
            <a:extLst>
              <a:ext uri="{FF2B5EF4-FFF2-40B4-BE49-F238E27FC236}">
                <a16:creationId xmlns:a16="http://schemas.microsoft.com/office/drawing/2014/main" id="{82549AFD-7672-41F1-BD57-8F5A6852DC34}"/>
              </a:ext>
            </a:extLst>
          </p:cNvPr>
          <p:cNvSpPr>
            <a:spLocks noGrp="1"/>
          </p:cNvSpPr>
          <p:nvPr>
            <p:ph type="title"/>
          </p:nvPr>
        </p:nvSpPr>
        <p:spPr>
          <a:xfrm>
            <a:off x="650118" y="714331"/>
            <a:ext cx="9503093" cy="1422008"/>
          </a:xfrm>
        </p:spPr>
        <p:txBody>
          <a:bodyPr rtlCol="0"/>
          <a:lstStyle/>
          <a:p>
            <a:pPr algn="ctr" rtl="0"/>
            <a:r>
              <a:rPr lang="en-US" altLang="zh-CN" dirty="0"/>
              <a:t>27.6.</a:t>
            </a:r>
            <a:r>
              <a:rPr lang="zh-CN" altLang="en-US" dirty="0"/>
              <a:t>语言对人们文化观念和意识形态有什么样的影响？</a:t>
            </a:r>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201751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27.7.</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1504950" y="1796063"/>
            <a:ext cx="9864089" cy="4328512"/>
          </a:xfrm>
        </p:spPr>
        <p:txBody>
          <a:bodyPr>
            <a:normAutofit fontScale="85000" lnSpcReduction="10000"/>
          </a:bodyPr>
          <a:lstStyle/>
          <a:p>
            <a:pPr marL="45720" indent="720000" algn="just">
              <a:lnSpc>
                <a:spcPct val="170000"/>
              </a:lnSpc>
              <a:spcBef>
                <a:spcPts val="0"/>
              </a:spcBef>
              <a:buNone/>
            </a:pPr>
            <a:r>
              <a:rPr lang="zh-CN" altLang="en-US" sz="2400" dirty="0"/>
              <a:t>在语言和思维之间的关系这个问题上，萨丕尔提到：语言“更像一条现成的路或是车辙”。他说：“正像数学推理不借助一套适当的数学符号就不能进行一样，没有语言，思维的产生和日常运用未必更能想象。”语言是思维本身的要素</a:t>
            </a:r>
            <a:r>
              <a:rPr lang="en-US" altLang="zh-CN" sz="2400" dirty="0"/>
              <a:t>, </a:t>
            </a:r>
            <a:r>
              <a:rPr lang="zh-CN" altLang="en-US" sz="2400" dirty="0"/>
              <a:t>语言是思想的直接现实</a:t>
            </a:r>
            <a:r>
              <a:rPr lang="en-US" altLang="zh-CN" sz="2400" dirty="0"/>
              <a:t>, </a:t>
            </a:r>
            <a:r>
              <a:rPr lang="zh-CN" altLang="en-US" sz="2400" dirty="0"/>
              <a:t>这个符号系统确实对思维有着巨大的影响作用。语言不仅是表达思想的工具</a:t>
            </a:r>
            <a:r>
              <a:rPr lang="en-US" altLang="zh-CN" sz="2400" dirty="0"/>
              <a:t>,</a:t>
            </a:r>
            <a:r>
              <a:rPr lang="zh-CN" altLang="en-US" sz="2400" dirty="0"/>
              <a:t>也是认知客观世界的工具</a:t>
            </a:r>
            <a:r>
              <a:rPr lang="en-US" altLang="zh-CN" sz="2400" dirty="0"/>
              <a:t>, </a:t>
            </a:r>
            <a:r>
              <a:rPr lang="zh-CN" altLang="en-US" sz="2400" dirty="0"/>
              <a:t>它对帮助人类从不同视角认识世界、把握世界本质具有重要的不可替代的作用。在一定程度上，语言确实影响了我们的思维活动，影响了我们对客观世界的认识。这种影响在我们的意识中扎根，潜移默化地在我们的生活中起着作用，并最终成为群体文化的一部分。</a:t>
            </a:r>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1583593407"/>
              </p:ext>
            </p:extLst>
          </p:nvPr>
        </p:nvGraphicFramePr>
        <p:xfrm>
          <a:off x="1219714" y="1380286"/>
          <a:ext cx="7574320" cy="4518787"/>
        </p:xfrm>
        <a:graphic>
          <a:graphicData uri="http://schemas.openxmlformats.org/drawingml/2006/table">
            <a:tbl>
              <a:tblPr firstRow="1" bandRow="1">
                <a:tableStyleId>{5C22544A-7EE6-4342-B048-85BDC9FD1C3A}</a:tableStyleId>
              </a:tblPr>
              <a:tblGrid>
                <a:gridCol w="7574320">
                  <a:extLst>
                    <a:ext uri="{9D8B030D-6E8A-4147-A177-3AD203B41FA5}">
                      <a16:colId xmlns:a16="http://schemas.microsoft.com/office/drawing/2014/main" val="743422230"/>
                    </a:ext>
                  </a:extLst>
                </a:gridCol>
              </a:tblGrid>
              <a:tr h="280785">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890138">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27.1.</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27.2.</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27.3.</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语言是什么？思维是什么？</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27.4.</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萨丕尔</a:t>
                      </a: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沃尔夫假说说了什么？语言真的会干涉人的</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思维活动吗？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27.5.</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语言如何对思维产生影响？</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27.6</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．语言对人们文化观念和意识形态有什么样的影响？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27.7.</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	</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158240" y="263917"/>
            <a:ext cx="98755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27.1.</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1066800" y="1582177"/>
            <a:ext cx="10058400" cy="5011906"/>
          </a:xfrm>
        </p:spPr>
        <p:txBody>
          <a:bodyPr>
            <a:noAutofit/>
          </a:bodyPr>
          <a:lstStyle/>
          <a:p>
            <a:pPr marL="45720" indent="720000" algn="just">
              <a:lnSpc>
                <a:spcPct val="150000"/>
              </a:lnSpc>
              <a:spcBef>
                <a:spcPts val="0"/>
              </a:spcBef>
              <a:buNone/>
            </a:pPr>
            <a:r>
              <a:rPr lang="zh-CN" altLang="en-US" sz="2000" dirty="0"/>
              <a:t>一种语言表达未来的方式会左右说这种语言的人为未来存钱的可能性吗？这听起来似乎不切实际，但行为经济学家、经济学教授基思</a:t>
            </a:r>
            <a:r>
              <a:rPr lang="en-US" altLang="zh-CN" sz="2000" dirty="0"/>
              <a:t>·</a:t>
            </a:r>
            <a:r>
              <a:rPr lang="zh-CN" altLang="en-US" sz="2000" dirty="0"/>
              <a:t>陈（</a:t>
            </a:r>
            <a:r>
              <a:rPr lang="en-US" altLang="zh-CN" sz="2000" dirty="0"/>
              <a:t>Keith Chen</a:t>
            </a:r>
            <a:r>
              <a:rPr lang="zh-CN" altLang="en-US" sz="2000" dirty="0"/>
              <a:t>）（</a:t>
            </a:r>
            <a:r>
              <a:rPr lang="en-US" altLang="zh-CN" sz="2000" dirty="0"/>
              <a:t>Chen</a:t>
            </a:r>
            <a:r>
              <a:rPr lang="zh-CN" altLang="en-US" sz="2000" dirty="0"/>
              <a:t>，</a:t>
            </a:r>
            <a:r>
              <a:rPr lang="en-US" altLang="zh-CN" sz="2000" dirty="0"/>
              <a:t>2013</a:t>
            </a:r>
            <a:r>
              <a:rPr lang="zh-CN" altLang="en-US" sz="2000" dirty="0"/>
              <a:t>）在他最近的研究里就显示出人们关于未来的决策技巧和他们的母语之间有着很强的相关性。</a:t>
            </a:r>
          </a:p>
          <a:p>
            <a:pPr marL="45720" indent="720000" algn="just">
              <a:lnSpc>
                <a:spcPct val="150000"/>
              </a:lnSpc>
              <a:spcBef>
                <a:spcPts val="0"/>
              </a:spcBef>
              <a:buNone/>
            </a:pPr>
            <a:r>
              <a:rPr lang="zh-CN" altLang="en-US" sz="2000" dirty="0"/>
              <a:t>就任于加州大学洛杉矶分校安德森商学院的基思</a:t>
            </a:r>
            <a:r>
              <a:rPr lang="en-US" altLang="zh-CN" sz="2000" dirty="0"/>
              <a:t>·</a:t>
            </a:r>
            <a:r>
              <a:rPr lang="zh-CN" altLang="en-US" sz="2000" dirty="0"/>
              <a:t>陈教授分析了上百万家庭的储蓄行为后发现，那些迫使说话人从语法上将现在时和未来时区分开来的语言，倾向于让说话人不太会去作预先计划。</a:t>
            </a:r>
          </a:p>
        </p:txBody>
      </p:sp>
      <p:pic>
        <p:nvPicPr>
          <p:cNvPr id="3" name="图片 2">
            <a:extLst>
              <a:ext uri="{FF2B5EF4-FFF2-40B4-BE49-F238E27FC236}">
                <a16:creationId xmlns:a16="http://schemas.microsoft.com/office/drawing/2014/main" id="{8966CD13-0D32-46AB-94E7-69A05C6E7D15}"/>
              </a:ext>
            </a:extLst>
          </p:cNvPr>
          <p:cNvPicPr>
            <a:picLocks noChangeAspect="1"/>
          </p:cNvPicPr>
          <p:nvPr/>
        </p:nvPicPr>
        <p:blipFill>
          <a:blip r:embed="rId5"/>
          <a:stretch>
            <a:fillRect/>
          </a:stretch>
        </p:blipFill>
        <p:spPr>
          <a:xfrm>
            <a:off x="7385685" y="4521326"/>
            <a:ext cx="3648075" cy="19699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4043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158240" y="263917"/>
            <a:ext cx="98755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27.1.</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1066800" y="1582177"/>
            <a:ext cx="10058400" cy="5011906"/>
          </a:xfrm>
        </p:spPr>
        <p:txBody>
          <a:bodyPr>
            <a:noAutofit/>
          </a:bodyPr>
          <a:lstStyle/>
          <a:p>
            <a:pPr marL="45720" indent="720000" algn="just">
              <a:lnSpc>
                <a:spcPct val="150000"/>
              </a:lnSpc>
              <a:spcBef>
                <a:spcPts val="0"/>
              </a:spcBef>
              <a:buNone/>
            </a:pPr>
            <a:r>
              <a:rPr lang="zh-CN" altLang="en-US" sz="2000" dirty="0"/>
              <a:t>比如，中国人和德国人在语言学上区分时间的方式就和英国人不一样。英国人说的英语是一种“未来感明显的”（</a:t>
            </a:r>
            <a:r>
              <a:rPr lang="en-US" altLang="zh-CN" sz="2000" dirty="0"/>
              <a:t>futured</a:t>
            </a:r>
            <a:r>
              <a:rPr lang="zh-CN" altLang="en-US" sz="2000" dirty="0"/>
              <a:t>）语言，它处理两种时态的特征方式从根本上有所区别，而在我们每次说话时，这种区别就会在话语中将未来和现在明显分隔开来，所以英国人潜意识就认为：此时是此时，将来是将来，而不会觉得此刻所行之事需要和未来扯什么关系。反之，“未来感不明显的”（</a:t>
            </a:r>
            <a:r>
              <a:rPr lang="en-US" altLang="zh-CN" sz="2000" dirty="0"/>
              <a:t>futureless</a:t>
            </a:r>
            <a:r>
              <a:rPr lang="zh-CN" altLang="en-US" sz="2000" dirty="0"/>
              <a:t>）语言如韩语、德语，因为其现在和将来在语法上区别不明显，会更容易使说话人模糊彼此、在此时此刻即联想到将来，这就让他们对今后会有更多相关的计划。陈教授就此试图解释为何美国较之其他</a:t>
            </a:r>
            <a:r>
              <a:rPr lang="en-US" altLang="zh-CN" sz="2000" dirty="0"/>
              <a:t>OECD</a:t>
            </a:r>
            <a:r>
              <a:rPr lang="zh-CN" altLang="en-US" sz="2000" dirty="0"/>
              <a:t>（经济合作与发展组织）国家储蓄少很多。</a:t>
            </a:r>
          </a:p>
        </p:txBody>
      </p:sp>
    </p:spTree>
    <p:extLst>
      <p:ext uri="{BB962C8B-B14F-4D97-AF65-F5344CB8AC3E}">
        <p14:creationId xmlns:p14="http://schemas.microsoft.com/office/powerpoint/2010/main" val="2126419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27.2.</a:t>
            </a:r>
            <a:r>
              <a:rPr lang="zh-CN" altLang="en-US" dirty="0"/>
              <a:t>故事引发的思考</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096766" y="1601227"/>
            <a:ext cx="10195560" cy="4038600"/>
          </a:xfrm>
        </p:spPr>
        <p:txBody>
          <a:bodyPr>
            <a:normAutofit/>
          </a:bodyPr>
          <a:lstStyle/>
          <a:p>
            <a:pPr marL="502920" indent="-457200" algn="just">
              <a:lnSpc>
                <a:spcPct val="200000"/>
              </a:lnSpc>
              <a:buFont typeface="+mj-lt"/>
              <a:buAutoNum type="arabicParenR"/>
            </a:pPr>
            <a:r>
              <a:rPr lang="zh-CN" altLang="en-US" sz="2600" dirty="0"/>
              <a:t>语言和思维是什么？</a:t>
            </a:r>
            <a:endParaRPr lang="en-US" altLang="zh-CN" sz="2600" dirty="0"/>
          </a:p>
          <a:p>
            <a:pPr marL="502920" indent="-457200" algn="just">
              <a:lnSpc>
                <a:spcPct val="200000"/>
              </a:lnSpc>
              <a:buFont typeface="+mj-lt"/>
              <a:buAutoNum type="arabicParenR"/>
            </a:pPr>
            <a:r>
              <a:rPr lang="zh-CN" altLang="en-US" sz="2600" dirty="0"/>
              <a:t>萨丕尔和沃尔夫假说说了什么？语言真的会干涉人的思维活动吗？</a:t>
            </a:r>
            <a:endParaRPr lang="en-US" altLang="zh-CN" sz="2600" dirty="0"/>
          </a:p>
          <a:p>
            <a:pPr marL="502920" indent="-457200" algn="just">
              <a:lnSpc>
                <a:spcPct val="200000"/>
              </a:lnSpc>
              <a:buFont typeface="+mj-lt"/>
              <a:buAutoNum type="arabicParenR"/>
            </a:pPr>
            <a:r>
              <a:rPr lang="zh-CN" altLang="en-US" sz="2600" dirty="0"/>
              <a:t>语言如何影响思维？语言对人们的文化观念和意识形态产生了什么影响呢？</a:t>
            </a:r>
            <a:endParaRPr lang="en-GB" altLang="zh-CN" sz="2800" dirty="0"/>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27.3.</a:t>
            </a:r>
            <a:r>
              <a:rPr lang="zh-CN" altLang="en-US" dirty="0"/>
              <a:t>语言是什么？思维是什么？</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096766" y="1685924"/>
            <a:ext cx="10195560" cy="4555733"/>
          </a:xfrm>
        </p:spPr>
        <p:txBody>
          <a:bodyPr>
            <a:normAutofit fontScale="85000" lnSpcReduction="10000"/>
          </a:bodyPr>
          <a:lstStyle/>
          <a:p>
            <a:pPr marL="45720" indent="457200" algn="just">
              <a:lnSpc>
                <a:spcPct val="200000"/>
              </a:lnSpc>
              <a:buNone/>
            </a:pPr>
            <a:r>
              <a:rPr lang="zh-CN" altLang="en-US" sz="2000" dirty="0"/>
              <a:t> </a:t>
            </a:r>
            <a:r>
              <a:rPr lang="en-US" altLang="zh-CN" sz="2000" dirty="0"/>
              <a:t>《</a:t>
            </a:r>
            <a:r>
              <a:rPr lang="zh-CN" altLang="en-US" sz="2000" dirty="0"/>
              <a:t>现代汉语词典</a:t>
            </a:r>
            <a:r>
              <a:rPr lang="en-US" altLang="zh-CN" sz="2000" dirty="0"/>
              <a:t>》</a:t>
            </a:r>
            <a:r>
              <a:rPr lang="zh-CN" altLang="en-US" sz="2000" dirty="0"/>
              <a:t>（</a:t>
            </a:r>
            <a:r>
              <a:rPr lang="en-US" altLang="zh-CN" sz="2000" dirty="0"/>
              <a:t>2002</a:t>
            </a:r>
            <a:r>
              <a:rPr lang="zh-CN" altLang="en-US" sz="2000" dirty="0"/>
              <a:t>）对语言一词的解释是：“语言，人类所特有的用来表达意思、交流思想的工具， 是一种特殊的社会现象，由语音、词汇和语法构成一定的系统。”在</a:t>
            </a:r>
            <a:r>
              <a:rPr lang="en-US" altLang="zh-CN" sz="2000" dirty="0"/>
              <a:t>《</a:t>
            </a:r>
            <a:r>
              <a:rPr lang="zh-CN" altLang="en-US" sz="2000" dirty="0"/>
              <a:t>语言学纲要</a:t>
            </a:r>
            <a:r>
              <a:rPr lang="en-US" altLang="zh-CN" sz="2000" dirty="0"/>
              <a:t>》</a:t>
            </a:r>
            <a:r>
              <a:rPr lang="zh-CN" altLang="en-US" sz="2000" dirty="0"/>
              <a:t>（叶蜚声，</a:t>
            </a:r>
            <a:r>
              <a:rPr lang="en-US" altLang="zh-CN" sz="2000" dirty="0"/>
              <a:t>1997</a:t>
            </a:r>
            <a:r>
              <a:rPr lang="zh-CN" altLang="en-US" sz="2000" dirty="0"/>
              <a:t>）中我们可以找到这样的定义：“语言是符号系统。符号包含形式和意义两个方面。”于是，关于语言，我们一直以来持这样的观点：语言是一种音义结合的符号系统。</a:t>
            </a:r>
          </a:p>
          <a:p>
            <a:pPr marL="45720" indent="457200" algn="just">
              <a:lnSpc>
                <a:spcPct val="200000"/>
              </a:lnSpc>
              <a:buNone/>
            </a:pPr>
            <a:r>
              <a:rPr lang="zh-CN" altLang="en-US" sz="2000" dirty="0"/>
              <a:t>    至于思维，</a:t>
            </a:r>
            <a:r>
              <a:rPr lang="en-US" altLang="zh-CN" sz="2000" dirty="0"/>
              <a:t>《</a:t>
            </a:r>
            <a:r>
              <a:rPr lang="zh-CN" altLang="en-US" sz="2000" dirty="0"/>
              <a:t>现代汉语词典</a:t>
            </a:r>
            <a:r>
              <a:rPr lang="en-US" altLang="zh-CN" sz="2000" dirty="0"/>
              <a:t>》</a:t>
            </a:r>
            <a:r>
              <a:rPr lang="zh-CN" altLang="en-US" sz="2000" dirty="0"/>
              <a:t>给出了这样的解释：“思维，在表象、概念的基础上进行分析、综合、判断、推理等认识活动的过程。思维是人类特有的一种精神活动，是从社会实践中产生的。”通常人们所说的“想”、“思考”、“考虑”、“思索”，用科学术语概括，就是“思维”。其实思维就是脑或类脑处理内外信息的过程，这个过程包括分析、综合、判断、推理等形式。</a:t>
            </a:r>
          </a:p>
        </p:txBody>
      </p:sp>
      <p:pic>
        <p:nvPicPr>
          <p:cNvPr id="5" name="图形 4" descr="教师">
            <a:extLst>
              <a:ext uri="{FF2B5EF4-FFF2-40B4-BE49-F238E27FC236}">
                <a16:creationId xmlns:a16="http://schemas.microsoft.com/office/drawing/2014/main" id="{01C5A731-C7DB-4B9B-A4E3-BF8A16E94D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77471" y="465847"/>
            <a:ext cx="914400" cy="914400"/>
          </a:xfrm>
          <a:prstGeom prst="rect">
            <a:avLst/>
          </a:prstGeom>
        </p:spPr>
      </p:pic>
    </p:spTree>
    <p:extLst>
      <p:ext uri="{BB962C8B-B14F-4D97-AF65-F5344CB8AC3E}">
        <p14:creationId xmlns:p14="http://schemas.microsoft.com/office/powerpoint/2010/main" val="3992599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4886324" y="1908597"/>
            <a:ext cx="6452235" cy="4187403"/>
          </a:xfrm>
        </p:spPr>
        <p:txBody>
          <a:bodyPr>
            <a:normAutofit/>
          </a:bodyPr>
          <a:lstStyle/>
          <a:p>
            <a:pPr marL="45720" indent="457200" algn="just">
              <a:lnSpc>
                <a:spcPct val="200000"/>
              </a:lnSpc>
              <a:buNone/>
            </a:pPr>
            <a:r>
              <a:rPr lang="zh-CN" altLang="en-US" sz="2000" dirty="0"/>
              <a:t> </a:t>
            </a:r>
            <a:endParaRPr lang="en-GB" altLang="zh-CN" sz="2000" dirty="0"/>
          </a:p>
        </p:txBody>
      </p:sp>
      <p:sp>
        <p:nvSpPr>
          <p:cNvPr id="7" name="文本框 6">
            <a:extLst>
              <a:ext uri="{FF2B5EF4-FFF2-40B4-BE49-F238E27FC236}">
                <a16:creationId xmlns:a16="http://schemas.microsoft.com/office/drawing/2014/main" id="{5640F1EF-FFD5-4A83-853C-DABE76D47D1B}"/>
              </a:ext>
            </a:extLst>
          </p:cNvPr>
          <p:cNvSpPr txBox="1"/>
          <p:nvPr/>
        </p:nvSpPr>
        <p:spPr>
          <a:xfrm>
            <a:off x="5076824" y="2090387"/>
            <a:ext cx="5538350" cy="3731919"/>
          </a:xfrm>
          <a:prstGeom prst="rect">
            <a:avLst/>
          </a:prstGeom>
          <a:noFill/>
        </p:spPr>
        <p:txBody>
          <a:bodyPr wrap="square">
            <a:spAutoFit/>
          </a:bodyPr>
          <a:lstStyle/>
          <a:p>
            <a:pPr indent="457200" algn="just">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 萨丕尔</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沃尔夫假说是美国结构主义语言学中的重要学说之一，它集合了萨丕尔及其学生沃尔夫关于语言与思维间关系的思想，并在</a:t>
            </a:r>
            <a:r>
              <a:rPr lang="en-US" altLang="zh-CN" sz="2000" dirty="0">
                <a:solidFill>
                  <a:schemeClr val="accent1"/>
                </a:solidFill>
                <a:latin typeface="Microsoft YaHei UI" panose="020B0503020204020204" pitchFamily="34" charset="-122"/>
                <a:ea typeface="Microsoft YaHei UI" panose="020B0503020204020204" pitchFamily="34" charset="-122"/>
              </a:rPr>
              <a:t>20 </a:t>
            </a:r>
            <a:r>
              <a:rPr lang="zh-CN" altLang="en-US" sz="2000" dirty="0">
                <a:solidFill>
                  <a:schemeClr val="accent1"/>
                </a:solidFill>
                <a:latin typeface="Microsoft YaHei UI" panose="020B0503020204020204" pitchFamily="34" charset="-122"/>
                <a:ea typeface="Microsoft YaHei UI" panose="020B0503020204020204" pitchFamily="34" charset="-122"/>
              </a:rPr>
              <a:t>世纪</a:t>
            </a:r>
            <a:r>
              <a:rPr lang="en-US" altLang="zh-CN" sz="2000" dirty="0">
                <a:solidFill>
                  <a:schemeClr val="accent1"/>
                </a:solidFill>
                <a:latin typeface="Microsoft YaHei UI" panose="020B0503020204020204" pitchFamily="34" charset="-122"/>
                <a:ea typeface="Microsoft YaHei UI" panose="020B0503020204020204" pitchFamily="34" charset="-122"/>
              </a:rPr>
              <a:t>50 </a:t>
            </a:r>
            <a:r>
              <a:rPr lang="zh-CN" altLang="en-US" sz="2000" dirty="0">
                <a:solidFill>
                  <a:schemeClr val="accent1"/>
                </a:solidFill>
                <a:latin typeface="Microsoft YaHei UI" panose="020B0503020204020204" pitchFamily="34" charset="-122"/>
                <a:ea typeface="Microsoft YaHei UI" panose="020B0503020204020204" pitchFamily="34" charset="-122"/>
              </a:rPr>
              <a:t>年代由一些语言学家发展而成。</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gn="just">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它阐述了这样一种观点：语言形式决定着语言使用者对世界的看法</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语言怎样描写世界</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我们就怎样观察世界</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世界上的语言不同</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所以各民族对世界的分析也不同。</a:t>
            </a:r>
          </a:p>
        </p:txBody>
      </p:sp>
      <p:pic>
        <p:nvPicPr>
          <p:cNvPr id="10" name="图形 9" descr="教师">
            <a:extLst>
              <a:ext uri="{FF2B5EF4-FFF2-40B4-BE49-F238E27FC236}">
                <a16:creationId xmlns:a16="http://schemas.microsoft.com/office/drawing/2014/main" id="{39B49ACD-EF0E-4491-A747-85DEF90EB6F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0774" y="304800"/>
            <a:ext cx="914400" cy="914400"/>
          </a:xfrm>
          <a:prstGeom prst="rect">
            <a:avLst/>
          </a:prstGeom>
        </p:spPr>
      </p:pic>
      <p:sp>
        <p:nvSpPr>
          <p:cNvPr id="11" name="标题 1">
            <a:extLst>
              <a:ext uri="{FF2B5EF4-FFF2-40B4-BE49-F238E27FC236}">
                <a16:creationId xmlns:a16="http://schemas.microsoft.com/office/drawing/2014/main" id="{E2D2FC4C-DAD0-4F3D-AC19-F87A1E652FD8}"/>
              </a:ext>
            </a:extLst>
          </p:cNvPr>
          <p:cNvSpPr>
            <a:spLocks noGrp="1"/>
          </p:cNvSpPr>
          <p:nvPr>
            <p:ph type="title"/>
          </p:nvPr>
        </p:nvSpPr>
        <p:spPr>
          <a:xfrm>
            <a:off x="948690" y="486589"/>
            <a:ext cx="10037959" cy="1422008"/>
          </a:xfrm>
        </p:spPr>
        <p:txBody>
          <a:bodyPr rtlCol="0"/>
          <a:lstStyle/>
          <a:p>
            <a:pPr rtl="0"/>
            <a:r>
              <a:rPr lang="en-US" altLang="zh-CN" dirty="0"/>
              <a:t>27.4.</a:t>
            </a:r>
            <a:r>
              <a:rPr lang="zh-CN" altLang="en-US" dirty="0"/>
              <a:t>萨丕尔</a:t>
            </a:r>
            <a:r>
              <a:rPr lang="en-US" altLang="zh-CN" dirty="0"/>
              <a:t>-</a:t>
            </a:r>
            <a:r>
              <a:rPr lang="zh-CN" altLang="en-US" dirty="0"/>
              <a:t>沃尔夫假说说了什么？</a:t>
            </a:r>
            <a:br>
              <a:rPr lang="en-US" altLang="zh-CN" dirty="0"/>
            </a:br>
            <a:r>
              <a:rPr lang="en-US" altLang="zh-CN" dirty="0"/>
              <a:t>       </a:t>
            </a:r>
            <a:r>
              <a:rPr lang="zh-CN" altLang="en-US" dirty="0"/>
              <a:t>语言真的会干涉人的思维活动吗？</a:t>
            </a:r>
            <a:endParaRPr lang="zh-CN" altLang="en-US" dirty="0">
              <a:latin typeface="Microsoft YaHei UI" panose="020B0503020204020204" pitchFamily="34" charset="-122"/>
              <a:ea typeface="Microsoft YaHei UI" panose="020B0503020204020204" pitchFamily="34" charset="-122"/>
            </a:endParaRPr>
          </a:p>
        </p:txBody>
      </p:sp>
      <p:pic>
        <p:nvPicPr>
          <p:cNvPr id="2" name="图片 1">
            <a:extLst>
              <a:ext uri="{FF2B5EF4-FFF2-40B4-BE49-F238E27FC236}">
                <a16:creationId xmlns:a16="http://schemas.microsoft.com/office/drawing/2014/main" id="{5D62060A-D127-4E5A-B9DE-67CB8BDBC58D}"/>
              </a:ext>
            </a:extLst>
          </p:cNvPr>
          <p:cNvPicPr>
            <a:picLocks noChangeAspect="1"/>
          </p:cNvPicPr>
          <p:nvPr/>
        </p:nvPicPr>
        <p:blipFill rotWithShape="1">
          <a:blip r:embed="rId5"/>
          <a:srcRect l="3599" t="2738" r="3001" b="9490"/>
          <a:stretch/>
        </p:blipFill>
        <p:spPr>
          <a:xfrm>
            <a:off x="627805" y="2346736"/>
            <a:ext cx="4258519" cy="2825339"/>
          </a:xfrm>
          <a:prstGeom prst="rect">
            <a:avLst/>
          </a:prstGeom>
        </p:spPr>
      </p:pic>
    </p:spTree>
    <p:extLst>
      <p:ext uri="{BB962C8B-B14F-4D97-AF65-F5344CB8AC3E}">
        <p14:creationId xmlns:p14="http://schemas.microsoft.com/office/powerpoint/2010/main" val="1991289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pic>
        <p:nvPicPr>
          <p:cNvPr id="5" name="图形 4" descr="教师">
            <a:extLst>
              <a:ext uri="{FF2B5EF4-FFF2-40B4-BE49-F238E27FC236}">
                <a16:creationId xmlns:a16="http://schemas.microsoft.com/office/drawing/2014/main" id="{01C5A731-C7DB-4B9B-A4E3-BF8A16E94D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0774" y="304800"/>
            <a:ext cx="914400" cy="914400"/>
          </a:xfrm>
          <a:prstGeom prst="rect">
            <a:avLst/>
          </a:prstGeom>
        </p:spPr>
      </p:pic>
      <p:sp>
        <p:nvSpPr>
          <p:cNvPr id="7" name="文本框 6">
            <a:extLst>
              <a:ext uri="{FF2B5EF4-FFF2-40B4-BE49-F238E27FC236}">
                <a16:creationId xmlns:a16="http://schemas.microsoft.com/office/drawing/2014/main" id="{48071AFE-A279-468B-88C3-68BD33C5E5CC}"/>
              </a:ext>
            </a:extLst>
          </p:cNvPr>
          <p:cNvSpPr txBox="1"/>
          <p:nvPr/>
        </p:nvSpPr>
        <p:spPr>
          <a:xfrm>
            <a:off x="1476375" y="2136339"/>
            <a:ext cx="10001249" cy="3731919"/>
          </a:xfrm>
          <a:prstGeom prst="rect">
            <a:avLst/>
          </a:prstGeom>
          <a:noFill/>
        </p:spPr>
        <p:txBody>
          <a:bodyPr wrap="square">
            <a:spAutoFit/>
          </a:bodyPr>
          <a:lstStyle/>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萨丕尔</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沃尔夫假说的核心是人的语言影响了人对现实的感知，它包括两个基本观点，鲍文在</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萨丕尔</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沃尔夫假说的思想内涵及其现实意义</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一文中总结如下：</a:t>
            </a:r>
          </a:p>
          <a:p>
            <a:pPr indent="457200">
              <a:lnSpc>
                <a:spcPct val="150000"/>
              </a:lnSpc>
            </a:pPr>
            <a:r>
              <a:rPr lang="en-US" altLang="zh-CN" sz="2000" dirty="0">
                <a:solidFill>
                  <a:schemeClr val="accent1"/>
                </a:solidFill>
                <a:latin typeface="Microsoft YaHei UI" panose="020B0503020204020204" pitchFamily="34" charset="-122"/>
                <a:ea typeface="Microsoft YaHei UI" panose="020B0503020204020204" pitchFamily="34" charset="-122"/>
              </a:rPr>
              <a:t>1.</a:t>
            </a:r>
            <a:r>
              <a:rPr lang="zh-CN" altLang="en-US" sz="2000" dirty="0">
                <a:solidFill>
                  <a:schemeClr val="accent1"/>
                </a:solidFill>
                <a:latin typeface="楷体" panose="02010609060101010101" pitchFamily="49" charset="-122"/>
                <a:ea typeface="楷体" panose="02010609060101010101" pitchFamily="49" charset="-122"/>
              </a:rPr>
              <a:t>语言决定论</a:t>
            </a:r>
            <a:r>
              <a:rPr lang="zh-CN" altLang="en-US" sz="2000" dirty="0">
                <a:solidFill>
                  <a:schemeClr val="accent1"/>
                </a:solidFill>
                <a:latin typeface="Microsoft YaHei UI" panose="020B0503020204020204" pitchFamily="34" charset="-122"/>
                <a:ea typeface="Microsoft YaHei UI" panose="020B0503020204020204" pitchFamily="34" charset="-122"/>
              </a:rPr>
              <a:t>（</a:t>
            </a:r>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linguistic determinism</a:t>
            </a:r>
            <a:r>
              <a:rPr lang="zh-CN" altLang="en-US" sz="2000" dirty="0">
                <a:solidFill>
                  <a:schemeClr val="accent1"/>
                </a:solidFill>
                <a:latin typeface="Microsoft YaHei UI" panose="020B0503020204020204" pitchFamily="34" charset="-122"/>
                <a:ea typeface="Microsoft YaHei UI" panose="020B0503020204020204" pitchFamily="34" charset="-122"/>
              </a:rPr>
              <a:t>），即一个人的思维完全由母语决定，因为一个人只能根据其母语中编码设定的范畴和区别定义来认识世界，语言决定思维、信念、态度等，语言不同的民族，其思维方式完全不同；</a:t>
            </a:r>
          </a:p>
          <a:p>
            <a:pPr indent="457200">
              <a:lnSpc>
                <a:spcPct val="150000"/>
              </a:lnSpc>
            </a:pPr>
            <a:r>
              <a:rPr lang="en-US" altLang="zh-CN" sz="2000" dirty="0">
                <a:solidFill>
                  <a:schemeClr val="accent1"/>
                </a:solidFill>
                <a:latin typeface="Microsoft YaHei UI" panose="020B0503020204020204" pitchFamily="34" charset="-122"/>
                <a:ea typeface="Microsoft YaHei UI" panose="020B0503020204020204" pitchFamily="34" charset="-122"/>
              </a:rPr>
              <a:t>2.</a:t>
            </a:r>
            <a:r>
              <a:rPr lang="zh-CN" altLang="en-US" sz="2000" dirty="0">
                <a:solidFill>
                  <a:schemeClr val="accent1"/>
                </a:solidFill>
                <a:latin typeface="楷体" panose="02010609060101010101" pitchFamily="49" charset="-122"/>
                <a:ea typeface="楷体" panose="02010609060101010101" pitchFamily="49" charset="-122"/>
              </a:rPr>
              <a:t>语言相对论</a:t>
            </a:r>
            <a:r>
              <a:rPr lang="zh-CN" altLang="en-US" sz="2000" dirty="0">
                <a:solidFill>
                  <a:schemeClr val="accent1"/>
                </a:solidFill>
                <a:latin typeface="Microsoft YaHei UI" panose="020B0503020204020204" pitchFamily="34" charset="-122"/>
                <a:ea typeface="Microsoft YaHei UI" panose="020B0503020204020204" pitchFamily="34" charset="-122"/>
              </a:rPr>
              <a:t>（</a:t>
            </a:r>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linguistic relativism</a:t>
            </a:r>
            <a:r>
              <a:rPr lang="zh-CN" altLang="en-US" sz="2000" dirty="0">
                <a:solidFill>
                  <a:schemeClr val="accent1"/>
                </a:solidFill>
                <a:latin typeface="Microsoft YaHei UI" panose="020B0503020204020204" pitchFamily="34" charset="-122"/>
                <a:ea typeface="Microsoft YaHei UI" panose="020B0503020204020204" pitchFamily="34" charset="-122"/>
              </a:rPr>
              <a:t>），即语言结构有无限的多样性，因为，一种语言系统中所编定的范畴类别和区分定义为该语言系统所独有，与其他语言系统中所编定的范畴类别和区分定义不同，语言反映思维、信念、态度等。</a:t>
            </a:r>
          </a:p>
        </p:txBody>
      </p:sp>
      <p:sp>
        <p:nvSpPr>
          <p:cNvPr id="9" name="标题 1">
            <a:extLst>
              <a:ext uri="{FF2B5EF4-FFF2-40B4-BE49-F238E27FC236}">
                <a16:creationId xmlns:a16="http://schemas.microsoft.com/office/drawing/2014/main" id="{82549AFD-7672-41F1-BD57-8F5A6852DC34}"/>
              </a:ext>
            </a:extLst>
          </p:cNvPr>
          <p:cNvSpPr>
            <a:spLocks noGrp="1"/>
          </p:cNvSpPr>
          <p:nvPr>
            <p:ph type="title"/>
          </p:nvPr>
        </p:nvSpPr>
        <p:spPr>
          <a:xfrm>
            <a:off x="948690" y="486589"/>
            <a:ext cx="10037959" cy="1422008"/>
          </a:xfrm>
        </p:spPr>
        <p:txBody>
          <a:bodyPr rtlCol="0"/>
          <a:lstStyle/>
          <a:p>
            <a:pPr rtl="0"/>
            <a:r>
              <a:rPr lang="en-US" altLang="zh-CN" dirty="0"/>
              <a:t>27.4.</a:t>
            </a:r>
            <a:r>
              <a:rPr lang="zh-CN" altLang="en-US" dirty="0"/>
              <a:t>萨丕尔</a:t>
            </a:r>
            <a:r>
              <a:rPr lang="en-US" altLang="zh-CN" dirty="0"/>
              <a:t>-</a:t>
            </a:r>
            <a:r>
              <a:rPr lang="zh-CN" altLang="en-US" dirty="0"/>
              <a:t>沃尔夫假说说了什么？</a:t>
            </a:r>
            <a:br>
              <a:rPr lang="en-US" altLang="zh-CN" dirty="0"/>
            </a:br>
            <a:r>
              <a:rPr lang="en-US" altLang="zh-CN" dirty="0"/>
              <a:t>       </a:t>
            </a:r>
            <a:r>
              <a:rPr lang="zh-CN" altLang="en-US" dirty="0"/>
              <a:t>语言真的会干涉人的思维活动吗？</a:t>
            </a:r>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2669684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pic>
        <p:nvPicPr>
          <p:cNvPr id="5" name="图形 4" descr="教师">
            <a:extLst>
              <a:ext uri="{FF2B5EF4-FFF2-40B4-BE49-F238E27FC236}">
                <a16:creationId xmlns:a16="http://schemas.microsoft.com/office/drawing/2014/main" id="{01C5A731-C7DB-4B9B-A4E3-BF8A16E94D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0774" y="304800"/>
            <a:ext cx="914400" cy="914400"/>
          </a:xfrm>
          <a:prstGeom prst="rect">
            <a:avLst/>
          </a:prstGeom>
        </p:spPr>
      </p:pic>
      <p:sp>
        <p:nvSpPr>
          <p:cNvPr id="7" name="文本框 6">
            <a:extLst>
              <a:ext uri="{FF2B5EF4-FFF2-40B4-BE49-F238E27FC236}">
                <a16:creationId xmlns:a16="http://schemas.microsoft.com/office/drawing/2014/main" id="{48071AFE-A279-468B-88C3-68BD33C5E5CC}"/>
              </a:ext>
            </a:extLst>
          </p:cNvPr>
          <p:cNvSpPr txBox="1"/>
          <p:nvPr/>
        </p:nvSpPr>
        <p:spPr>
          <a:xfrm>
            <a:off x="1495425" y="2000199"/>
            <a:ext cx="10001249" cy="4095801"/>
          </a:xfrm>
          <a:prstGeom prst="rect">
            <a:avLst/>
          </a:prstGeom>
          <a:noFill/>
        </p:spPr>
        <p:txBody>
          <a:bodyPr wrap="square">
            <a:spAutoFit/>
          </a:bodyPr>
          <a:lstStyle/>
          <a:p>
            <a:pPr indent="457200">
              <a:lnSpc>
                <a:spcPct val="150000"/>
              </a:lnSpc>
            </a:pPr>
            <a:r>
              <a:rPr lang="zh-CN" altLang="en-US" sz="2200" dirty="0">
                <a:solidFill>
                  <a:schemeClr val="accent1"/>
                </a:solidFill>
                <a:latin typeface="楷体" panose="02010609060101010101" pitchFamily="49" charset="-122"/>
                <a:ea typeface="楷体" panose="02010609060101010101" pitchFamily="49" charset="-122"/>
              </a:rPr>
              <a:t>“语言，作为一种结构来看，它的内面是思维的模式。”     </a:t>
            </a:r>
            <a:r>
              <a:rPr lang="en-US" altLang="zh-CN" sz="2200" dirty="0">
                <a:solidFill>
                  <a:schemeClr val="accent1"/>
                </a:solidFill>
                <a:latin typeface="楷体" panose="02010609060101010101" pitchFamily="49" charset="-122"/>
                <a:ea typeface="楷体" panose="02010609060101010101" pitchFamily="49" charset="-122"/>
              </a:rPr>
              <a:t>----</a:t>
            </a:r>
            <a:r>
              <a:rPr lang="zh-CN" altLang="en-US" sz="2200" dirty="0">
                <a:solidFill>
                  <a:schemeClr val="accent1"/>
                </a:solidFill>
                <a:latin typeface="Microsoft YaHei UI" panose="020B0503020204020204" pitchFamily="34" charset="-122"/>
                <a:ea typeface="Microsoft YaHei UI" panose="020B0503020204020204" pitchFamily="34" charset="-122"/>
              </a:rPr>
              <a:t>萨丕尔</a:t>
            </a:r>
            <a:endParaRPr lang="en-US" altLang="zh-CN" sz="22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endParaRPr lang="en-US" altLang="zh-CN" sz="22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r>
              <a:rPr lang="zh-CN" altLang="en-US" sz="2200" dirty="0">
                <a:solidFill>
                  <a:schemeClr val="accent1"/>
                </a:solidFill>
                <a:latin typeface="楷体" panose="02010609060101010101" pitchFamily="49" charset="-122"/>
                <a:ea typeface="楷体" panose="02010609060101010101" pitchFamily="49" charset="-122"/>
              </a:rPr>
              <a:t>“实际上，思维是非常神秘的，而目前对我们理解思维帮助最大的，是对语言的研究。语言研究显示，一个人思维的形式受制于他没有意识到的固定的模式规律。这些模式就是他自己语言的复杂的系统， 它目前尚未被认识， 但只要将它与其他语言，特别是其他语族的语言做一个公正的比较和对比，就会清楚地展示出来。”</a:t>
            </a:r>
            <a:r>
              <a:rPr lang="zh-CN" altLang="en-US" sz="2200" dirty="0">
                <a:solidFill>
                  <a:schemeClr val="accent1"/>
                </a:solidFill>
                <a:latin typeface="Microsoft YaHei UI" panose="020B0503020204020204" pitchFamily="34" charset="-122"/>
                <a:ea typeface="Microsoft YaHei UI" panose="020B0503020204020204" pitchFamily="34" charset="-122"/>
              </a:rPr>
              <a:t> </a:t>
            </a:r>
            <a:endParaRPr lang="en-US" altLang="zh-CN" sz="22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r>
              <a:rPr lang="en-US" altLang="zh-CN" sz="2200" dirty="0">
                <a:solidFill>
                  <a:schemeClr val="accent1"/>
                </a:solidFill>
                <a:latin typeface="Microsoft YaHei UI" panose="020B0503020204020204" pitchFamily="34" charset="-122"/>
                <a:ea typeface="Microsoft YaHei UI" panose="020B0503020204020204" pitchFamily="34" charset="-122"/>
              </a:rPr>
              <a:t>                                                                 ----</a:t>
            </a:r>
            <a:r>
              <a:rPr lang="zh-CN" altLang="en-US" sz="2200" dirty="0">
                <a:solidFill>
                  <a:schemeClr val="accent1"/>
                </a:solidFill>
                <a:latin typeface="Microsoft YaHei UI" panose="020B0503020204020204" pitchFamily="34" charset="-122"/>
                <a:ea typeface="Microsoft YaHei UI" panose="020B0503020204020204" pitchFamily="34" charset="-122"/>
              </a:rPr>
              <a:t>沃尔夫</a:t>
            </a:r>
            <a:r>
              <a:rPr lang="en-US" altLang="zh-CN" sz="2200" dirty="0">
                <a:solidFill>
                  <a:schemeClr val="accent1"/>
                </a:solidFill>
                <a:latin typeface="Microsoft YaHei UI" panose="020B0503020204020204" pitchFamily="34" charset="-122"/>
                <a:ea typeface="Microsoft YaHei UI" panose="020B0503020204020204" pitchFamily="34" charset="-122"/>
              </a:rPr>
              <a:t>《</a:t>
            </a:r>
            <a:r>
              <a:rPr lang="zh-CN" altLang="en-US" sz="2200" dirty="0">
                <a:solidFill>
                  <a:schemeClr val="accent1"/>
                </a:solidFill>
                <a:latin typeface="Microsoft YaHei UI" panose="020B0503020204020204" pitchFamily="34" charset="-122"/>
                <a:ea typeface="Microsoft YaHei UI" panose="020B0503020204020204" pitchFamily="34" charset="-122"/>
              </a:rPr>
              <a:t>语言、心理与现实</a:t>
            </a:r>
            <a:r>
              <a:rPr lang="en-US" altLang="zh-CN" sz="2200" dirty="0">
                <a:solidFill>
                  <a:schemeClr val="accent1"/>
                </a:solidFill>
                <a:latin typeface="Microsoft YaHei UI" panose="020B0503020204020204" pitchFamily="34" charset="-122"/>
                <a:ea typeface="Microsoft YaHei UI" panose="020B0503020204020204" pitchFamily="34" charset="-122"/>
              </a:rPr>
              <a:t>》</a:t>
            </a:r>
          </a:p>
        </p:txBody>
      </p:sp>
      <p:sp>
        <p:nvSpPr>
          <p:cNvPr id="9" name="标题 1">
            <a:extLst>
              <a:ext uri="{FF2B5EF4-FFF2-40B4-BE49-F238E27FC236}">
                <a16:creationId xmlns:a16="http://schemas.microsoft.com/office/drawing/2014/main" id="{82549AFD-7672-41F1-BD57-8F5A6852DC34}"/>
              </a:ext>
            </a:extLst>
          </p:cNvPr>
          <p:cNvSpPr>
            <a:spLocks noGrp="1"/>
          </p:cNvSpPr>
          <p:nvPr>
            <p:ph type="title"/>
          </p:nvPr>
        </p:nvSpPr>
        <p:spPr>
          <a:xfrm>
            <a:off x="948690" y="486589"/>
            <a:ext cx="10037959" cy="1422008"/>
          </a:xfrm>
        </p:spPr>
        <p:txBody>
          <a:bodyPr rtlCol="0"/>
          <a:lstStyle/>
          <a:p>
            <a:pPr rtl="0"/>
            <a:r>
              <a:rPr lang="en-US" altLang="zh-CN" dirty="0"/>
              <a:t>27.4.</a:t>
            </a:r>
            <a:r>
              <a:rPr lang="zh-CN" altLang="en-US" dirty="0"/>
              <a:t>萨丕尔</a:t>
            </a:r>
            <a:r>
              <a:rPr lang="en-US" altLang="zh-CN" dirty="0"/>
              <a:t>-</a:t>
            </a:r>
            <a:r>
              <a:rPr lang="zh-CN" altLang="en-US" dirty="0"/>
              <a:t>沃尔夫假说说了什么？</a:t>
            </a:r>
            <a:br>
              <a:rPr lang="en-US" altLang="zh-CN" dirty="0"/>
            </a:br>
            <a:r>
              <a:rPr lang="en-US" altLang="zh-CN" dirty="0"/>
              <a:t>       </a:t>
            </a:r>
            <a:r>
              <a:rPr lang="zh-CN" altLang="en-US" dirty="0"/>
              <a:t>语言真的会干涉人的思维活动吗？</a:t>
            </a:r>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653555070"/>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902</TotalTime>
  <Words>2193</Words>
  <Application>Microsoft Office PowerPoint</Application>
  <PresentationFormat>宽屏</PresentationFormat>
  <Paragraphs>90</Paragraphs>
  <Slides>16</Slides>
  <Notes>16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16</vt:i4>
      </vt:variant>
    </vt:vector>
  </HeadingPairs>
  <TitlesOfParts>
    <vt:vector size="22" baseType="lpstr">
      <vt:lpstr>Microsoft YaHei UI</vt:lpstr>
      <vt:lpstr>楷体</vt:lpstr>
      <vt:lpstr>Corbel</vt:lpstr>
      <vt:lpstr>Times New Roman</vt:lpstr>
      <vt:lpstr>Wingdings</vt:lpstr>
      <vt:lpstr>基础</vt:lpstr>
      <vt:lpstr>27.语言决定思维？</vt:lpstr>
      <vt:lpstr>目录</vt:lpstr>
      <vt:lpstr>27.1.故事缘起</vt:lpstr>
      <vt:lpstr>27.1.故事缘起</vt:lpstr>
      <vt:lpstr>27.2.故事引发的思考</vt:lpstr>
      <vt:lpstr>27.3.语言是什么？思维是什么？</vt:lpstr>
      <vt:lpstr>27.4.萨丕尔-沃尔夫假说说了什么？        语言真的会干涉人的思维活动吗？</vt:lpstr>
      <vt:lpstr>27.4.萨丕尔-沃尔夫假说说了什么？        语言真的会干涉人的思维活动吗？</vt:lpstr>
      <vt:lpstr>27.4.萨丕尔-沃尔夫假说说了什么？        语言真的会干涉人的思维活动吗？</vt:lpstr>
      <vt:lpstr>27.5.语言如何对思维产生影响？</vt:lpstr>
      <vt:lpstr>27.5.语言如何对思维产生影响？</vt:lpstr>
      <vt:lpstr>27.5.语言如何对思维产生影响？</vt:lpstr>
      <vt:lpstr>27.6.语言对人们文化观念和意识形态有什么样的影响？</vt:lpstr>
      <vt:lpstr>27.6.语言对人们文化观念和意识形态有什么样的影响？</vt:lpstr>
      <vt:lpstr>27.7.结语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银鹫 张</cp:lastModifiedBy>
  <cp:revision>23</cp:revision>
  <dcterms:created xsi:type="dcterms:W3CDTF">2021-12-20T02:23:42Z</dcterms:created>
  <dcterms:modified xsi:type="dcterms:W3CDTF">2021-12-26T02:56:42Z</dcterms:modified>
</cp:coreProperties>
</file>